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6T11:04:35.928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1885 22 24575,'-3'-2'0,"1"0"0,-1 0 0,0 1 0,0-1 0,0 0 0,0 1 0,0 0 0,0 0 0,0 0 0,0 0 0,-1 0 0,-2 0 0,-44-2 0,39 3 0,-405-1 0,200 2 0,108-2 0,-182 7 0,258-3 0,0 1 0,0 2 0,-60 19 0,75-19 0,0 1 0,0 1 0,1 1 0,0 0 0,0 1 0,1 1 0,0 0 0,-18 19 0,5 1 0,2 1 0,2 1 0,1 0 0,1 2 0,2 1 0,-16 40 0,-78 237 0,90-238 0,-36 130 0,52-166 0,1-1 0,2 1 0,0 58 0,6-64 0,10 278 0,-5-245 0,3 0 0,31 111 0,80 154 0,29-5 0,228 357-805,-320-596 805,76 89 0,-95-133 0,1-1 0,3-2 0,72 55 0,-96-83 47,0 0 0,1-1 0,0-1 0,22 8 0,-28-13 7,1-1 1,0 0-1,0-1 1,0-1-1,0 0 1,0-1-1,19 0 1,8-5-24,1-2-1,-1-1 1,66-22-1,-66 18-18,369-103-824,-151 33 812,-192 56 0,114-60 0,-159 72 0,0 0 0,-1-2 0,0 0 0,-2-2 0,1 0 0,26-32 0,-35 35 0,0-1 0,-1-1 0,0 0 0,-2 0 0,0-1 0,0 0 0,-2 0 0,0-1 0,-1 0 0,3-18 0,4-67-2,-1-139 0,-10 210-1,-1-782-59,-5 713-14,-26-144 1,-46-95 87,-46-65 1008,114 383-1020,-1-1 0,0 2 0,-2 0 0,-1 0 0,-19-24 0,24 33 0,-1 1 0,-1 0 0,0 0 0,0 1 0,-1 1 0,-18-14 0,-212-111 0,231 129 0,0 1 0,-12-3 0,17 6 0,0 0 0,0 0 0,0-1 0,0 0 0,1 0 0,-1 0 0,1 0 0,0-1 0,-1 0 0,1 0 0,0 0 0,0 0 0,1-1 0,-5-4 0,5 3 0,0 0 0,1 1 0,-1-1 0,1 0 0,0 0 0,1 0 0,-1 0 0,1 0 0,-1-6 0,0-9 0,0-22 0,1 11 0,1 22 0,-1 1 0,0-1 0,-1 0 0,0 1 0,0-1 0,-1 1 0,0 0 0,-1 0 0,-7-14 0,7 17 0,0 0 0,0 0 0,0 0 0,0 1 0,-1-1 0,0 1 0,0 0 0,0 1 0,0-1 0,-1 1 0,0 0 0,1 1 0,-1-1 0,-8-2 0,1 2 0,0 0 0,-1 1 0,1 0 0,-16 0 0,-54 5 0,36-1 0,32-1-120,4-1-58,1 1 0,-1-1 1,0-1-1,1 0 0,-1-1 0,-13-3 0,11 1-6648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6T11:04:38.488"/>
    </inkml:context>
    <inkml:brush xml:id="br0">
      <inkml:brushProperty name="width" value="0.00882" units="cm"/>
      <inkml:brushProperty name="height" value="0.00882" units="cm"/>
      <inkml:brushProperty name="color" value="#E71224"/>
    </inkml:brush>
  </inkml:definitions>
  <inkml:trace contextRef="#ctx0" brushRef="#br0">2092 44 24575,'-3'-3'0,"-1"0"0,0 1 0,1 0 0,-1 0 0,0 0 0,0 0 0,0 0 0,-1 1 0,1 0 0,0 0 0,0 0 0,-1 0 0,-4 1 0,1-1 0,-180-16 0,-4 15 0,112 2 0,-72-1-39,-311 4-355,321 4 253,-169 30 0,266-29 141,1 1 0,-1 3 0,-54 22 0,84-28 0,0 1 0,0 1 0,1 0 0,0 1 0,1 1 0,0 0 0,0 1 0,1 0 0,0 1 0,1 0 0,1 1 0,-14 20 0,12-11 38,1 1 1,1 0-1,1 1 0,1 0 1,1 0-1,1 0 0,-5 48 0,5 11 157,5 88 1,2-118-178,-1-22-23,21 445-551,135 430-1477,-98-685 914,171 419-1,-193-559 883,4-1-1,3-3 1,72 99-1,-84-136 210,2-1-1,2-2 1,1-1-1,1-1 1,2-3-1,1-1 1,56 32-1,-36-31 29,1-3 0,1-3 0,117 33 0,202 17 0,-321-68 307,0-2-1,110-3 0,-148-4-42,-1-2 0,1 0-1,0-1 1,-1-1-1,0-1 1,0-1-1,-1-1 1,0-1 0,0-1-1,-1 0 1,21-15-1,-8-1 23,-1-1-1,-1-2 0,34-41 0,70-106 503,-107 139-788,-2-2 0,-2-1 0,-1-1 0,-2 0 0,15-46 0,118-410 0,-107 341 0,-27 83 0,-3 0 0,10-112 0,-12-152 0,-16 220-164,-23-149 0,-40-113-164,33 230 328,-61-176 0,91 317 0,-5-14 0,-1 1 0,-1 1 0,-13-22 0,19 36 0,-1 1 0,0-1 0,0 1 0,-1 0 0,0 0 0,0 0 0,0 1 0,0 0 0,-1 0 0,1 0 0,-1 0 0,0 1 0,0 0 0,-9-3 0,1 2 82,1-1 0,-1-1 0,1 0 0,1 0 0,-1-2 0,1 1 0,-13-12 0,0-1-82,14 12 0,1 0 0,-16-17 0,-5-10 0,1 0 0,3-2 0,-29-49 0,52 77-341,0 0 0,1 0-1,-4-11 1,2-2-6485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DB26-92FF-3815-82D1-5C5253703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AA5E94-09AB-E8A6-8DF0-0DD9C1FAC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3ACCB-7BF7-4BDB-C719-E240FA898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9F787-EC2B-A9A0-DFE5-F83E9945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49B44-6877-D00D-394E-D5B9AB9C3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951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FEB82-0F76-8EA5-67E3-BED99C7E1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2877E3-FC55-A940-45F7-8FB67D266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55A45-3006-AF00-5E89-ED75D1161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4BC84-6A65-A552-EAEC-ECD08D937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D7CE0-90A6-61E9-0C7E-73B520E6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220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192AB1-0774-7E88-F395-63B91A5BBB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15585-E164-6C15-6912-E4DE5C50F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C5EEC-FB8A-E591-CB16-EC9116B41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6DD03-ECA1-19A5-DAB8-A4EF9A31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B9033-58AA-FBC1-F8B3-7C23B8326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542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8F840-7D32-D3B1-46C1-190B288BA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0F742-C53E-D16C-A90F-965CCCC68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622A3-53FC-EFF8-3AA0-0A74257E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E5DA9-55A5-6425-A08F-04D4AFFF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5B253-F845-6D10-155C-AC6C9AA27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224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9A6D9-EE3B-A2CF-80D1-DDEBA8EA3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49D02-54C8-8A2C-1885-9170FE887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4EE4E-38D4-50CB-777A-5808EB31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27E5E-EE61-C885-9D10-90679BC74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EA22E-CA15-EB91-6262-2CA64CA7D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22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86BD-3C37-E38C-E23B-3A593D80A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EA506-739F-0009-1CE7-0AFA87836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09E250-DB88-3876-29B0-417283EB59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75FC87-7DC6-14F0-FF72-895C7100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17FE3-B1DB-8DF1-98A1-A4E062EBC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F0B6F-5731-F531-AAF3-7A8B651E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50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3988D-A7E6-46EE-D313-70A0107E4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1605D-7859-8FD4-E4DB-1028FD9B0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785D28-C4A2-D99F-EA8F-FD50759D6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B8D479-19AA-5B44-A731-2B4EF18D22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D0927E-8627-3234-D664-131F18ECCD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C241F2-8104-2392-D5EB-0BA2F7623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760E9A-5A38-A2C4-986F-17C76526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1B768-BCEC-52B4-BEF4-53921C0A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09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32DEB-82E5-79DE-40EC-C643D322F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2DF276-F8B7-3582-C03D-19E9730D4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742169-A71B-8101-5B6D-89B21D2DE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D3147D-3233-1A48-D5F8-4988B005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96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3A6FF1-C9C6-3BD5-42A0-FA779F3CE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702108-0C52-1B8F-D239-84A5054D4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17B328-EF34-9ECE-E15A-7836C766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574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57B37-3567-3419-5CC0-2A850D594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A072A-E0CC-6BF8-1396-E09D10001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90DC0-894D-41F4-872E-3B459820F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AE22E-0C6A-5843-8A42-1866D24E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7D618-91F7-56D8-4C0F-11C6FC403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3D303-AFA7-6D49-B4A7-E6DC8873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487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23593-0D8B-0A6E-E0B3-2D2114877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2CA2FB-2AF8-C4B5-41DA-E1BE8E9108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5E0E4F-1B5D-946A-ED44-F73A97E26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8E643-47B3-C54F-F1A7-89563DBE0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FF434-CA5B-8589-50E4-433C2774D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C02C15-DEAA-1DB4-A1A9-4F8D42F0B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306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C5BB47-069C-9C93-0F04-3817EC39B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A70D5-4DFB-CDDC-3D7E-0E2521CC0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D61D2-9A0A-B5F5-F665-8439B5145E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A1006-4E5E-4070-943B-2A4D97D9FA05}" type="datetimeFigureOut">
              <a:rPr lang="en-IN" smtClean="0"/>
              <a:t>26-02-2024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E8B77-1B91-293E-C0B4-CF7473792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0EA09-CC68-4746-26B4-31FB0BC66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65F5A-EED9-476F-A272-5FE3593CBE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010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B034A5-F221-8682-24D3-721A77CDA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041608"/>
            <a:ext cx="7171362" cy="455390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77141E1-2FBA-3006-B41F-6CC47BA58E37}"/>
              </a:ext>
            </a:extLst>
          </p:cNvPr>
          <p:cNvGrpSpPr/>
          <p:nvPr/>
        </p:nvGrpSpPr>
        <p:grpSpPr>
          <a:xfrm>
            <a:off x="1738963" y="2406915"/>
            <a:ext cx="1103862" cy="2904914"/>
            <a:chOff x="3654040" y="2295240"/>
            <a:chExt cx="1508760" cy="3970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62BC3C5-6B83-B92F-E4A9-35FE54FA6C68}"/>
                    </a:ext>
                  </a:extLst>
                </p14:cNvPr>
                <p14:cNvContentPartPr/>
                <p14:nvPr/>
              </p14:nvContentPartPr>
              <p14:xfrm>
                <a:off x="3654760" y="2295240"/>
                <a:ext cx="1405440" cy="186408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62BC3C5-6B83-B92F-E4A9-35FE54FA6C6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52792" y="2293272"/>
                  <a:ext cx="1409375" cy="18675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8295C17-5BCD-C7DD-153F-0EBFB1351136}"/>
                    </a:ext>
                  </a:extLst>
                </p14:cNvPr>
                <p14:cNvContentPartPr/>
                <p14:nvPr/>
              </p14:nvContentPartPr>
              <p14:xfrm>
                <a:off x="3654040" y="4275960"/>
                <a:ext cx="1508760" cy="19897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8295C17-5BCD-C7DD-153F-0EBFB135113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52072" y="4273992"/>
                  <a:ext cx="1512697" cy="1993164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98A3E59-53D2-CE65-401B-DED04AC861EC}"/>
              </a:ext>
            </a:extLst>
          </p:cNvPr>
          <p:cNvSpPr txBox="1"/>
          <p:nvPr/>
        </p:nvSpPr>
        <p:spPr>
          <a:xfrm>
            <a:off x="7664124" y="1051882"/>
            <a:ext cx="4219463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From the data for Reactors (120 days data), we have observed: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temperatures vary at the same time, meaning all the 4 reactors are used at the same time. </a:t>
            </a:r>
            <a:r>
              <a:rPr lang="en-US" sz="1600" b="1" dirty="0">
                <a:solidFill>
                  <a:srgbClr val="FF0000"/>
                </a:solidFill>
              </a:rPr>
              <a:t>Is this the case every time or does this change with the load?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Some sudden spikes (Temperature around 2000</a:t>
            </a:r>
            <a:r>
              <a:rPr lang="en-IN" sz="1600" dirty="0"/>
              <a:t>° C)</a:t>
            </a:r>
            <a:r>
              <a:rPr lang="en-US" sz="1600" dirty="0"/>
              <a:t> are seen in </a:t>
            </a:r>
            <a:r>
              <a:rPr lang="en-US" sz="1600" b="0" dirty="0">
                <a:solidFill>
                  <a:srgbClr val="CE9178"/>
                </a:solidFill>
                <a:effectLst/>
              </a:rPr>
              <a:t>'Reactor 6B Outlet temperature'</a:t>
            </a:r>
            <a:r>
              <a:rPr lang="en-US" sz="1600" b="0" dirty="0">
                <a:solidFill>
                  <a:srgbClr val="CCCCCC"/>
                </a:solidFill>
                <a:effectLst/>
              </a:rPr>
              <a:t>, </a:t>
            </a:r>
            <a:r>
              <a:rPr lang="en-US" sz="1600" b="0" dirty="0">
                <a:solidFill>
                  <a:srgbClr val="CE9178"/>
                </a:solidFill>
                <a:effectLst/>
              </a:rPr>
              <a:t>'Reactor 6A Outlet temperature'</a:t>
            </a:r>
            <a:r>
              <a:rPr lang="en-US" sz="1600" b="0" dirty="0">
                <a:solidFill>
                  <a:srgbClr val="CCCCCC"/>
                </a:solidFill>
                <a:effectLst/>
              </a:rPr>
              <a:t>, </a:t>
            </a:r>
            <a:r>
              <a:rPr lang="en-US" sz="1600" b="0" dirty="0">
                <a:solidFill>
                  <a:srgbClr val="CE9178"/>
                </a:solidFill>
                <a:effectLst/>
              </a:rPr>
              <a:t>'Reactor 6A Inlet temperature’. </a:t>
            </a:r>
            <a:r>
              <a:rPr lang="en-US" sz="1600" b="1" dirty="0">
                <a:solidFill>
                  <a:srgbClr val="FF0000"/>
                </a:solidFill>
              </a:rPr>
              <a:t>Is this some uncontrolled condition and what affect does it have on the process of Acetaldehyde production?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The normal ranges specified for Reactor operating are ~560 to 590 </a:t>
            </a:r>
            <a:r>
              <a:rPr lang="en-IN" sz="1600" dirty="0"/>
              <a:t>°C . </a:t>
            </a:r>
            <a:r>
              <a:rPr lang="en-IN" sz="1600" b="1" dirty="0">
                <a:solidFill>
                  <a:srgbClr val="FF0000"/>
                </a:solidFill>
              </a:rPr>
              <a:t>Can this be considered as the temperatures when the reaction is happening?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0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81612D-7647-0ABE-3EE4-9FD4D546E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988" y="883258"/>
            <a:ext cx="9521282" cy="30209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91F6B1-BDFA-2477-D919-47710E5DB366}"/>
              </a:ext>
            </a:extLst>
          </p:cNvPr>
          <p:cNvSpPr txBox="1"/>
          <p:nvPr/>
        </p:nvSpPr>
        <p:spPr>
          <a:xfrm>
            <a:off x="906988" y="4284324"/>
            <a:ext cx="952128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Above graph shows the temperature increase of Reactor 6B Outlet temperature at a certain time period </a:t>
            </a:r>
            <a:r>
              <a:rPr lang="en-US" sz="1600" dirty="0" err="1"/>
              <a:t>xonsidered</a:t>
            </a:r>
            <a:r>
              <a:rPr lang="en-US" sz="1600" dirty="0"/>
              <a:t>- (</a:t>
            </a:r>
            <a:r>
              <a:rPr lang="en-IN" sz="1600" b="1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'2023-11-02 18:15:00’</a:t>
            </a:r>
            <a:r>
              <a:rPr lang="en-IN" sz="1600" b="1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to </a:t>
            </a:r>
            <a:r>
              <a:rPr lang="en-IN" sz="1600" b="1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'2023-11-02 20:45:00). </a:t>
            </a:r>
            <a:r>
              <a:rPr lang="en-US" sz="1600" dirty="0"/>
              <a:t>i.e. span of more than 2 hours. </a:t>
            </a:r>
            <a:r>
              <a:rPr lang="en-US" sz="1600" b="1" dirty="0">
                <a:solidFill>
                  <a:srgbClr val="FF0000"/>
                </a:solidFill>
              </a:rPr>
              <a:t>How much hours it generally takes for Reactor to go to fully working condition and what analysis is to be considered during such instance</a:t>
            </a:r>
            <a:r>
              <a:rPr lang="en-US" sz="1600" dirty="0"/>
              <a:t>?</a:t>
            </a:r>
            <a:endParaRPr lang="en-IN" sz="1600" b="1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08161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185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Pawar Amit Dipak</dc:creator>
  <cp:lastModifiedBy>Pawar Amit Dipak</cp:lastModifiedBy>
  <cp:revision>1</cp:revision>
  <dcterms:created xsi:type="dcterms:W3CDTF">2024-02-26T11:03:28Z</dcterms:created>
  <dcterms:modified xsi:type="dcterms:W3CDTF">2024-02-26T12:36:19Z</dcterms:modified>
</cp:coreProperties>
</file>